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0" r:id="rId3"/>
    <p:sldId id="256" r:id="rId4"/>
    <p:sldId id="268" r:id="rId5"/>
    <p:sldId id="261" r:id="rId6"/>
    <p:sldId id="269" r:id="rId7"/>
    <p:sldId id="266" r:id="rId8"/>
    <p:sldId id="267" r:id="rId9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990099"/>
    <a:srgbClr val="7C5284"/>
    <a:srgbClr val="B08BB7"/>
    <a:srgbClr val="9D6EA6"/>
    <a:srgbClr val="462F4B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357B8A-6326-4CED-9E27-6F7A1D67C7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EFB4C86-FF10-4C26-9328-0A791BF454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7121BF-961D-4A13-B72D-0939231D0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9D123D-515F-4879-A485-EEF74FDEC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FB5C24-32B6-4140-884A-A7BA897DD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3152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F49461-9189-4A76-A39D-C4EEB944D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2497220-E856-4DF2-BEA9-4BE18AFAF6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720255-02F5-4C79-B712-60742FE36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CA0496-2945-4604-8AA6-603BD572D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42C89B-BE69-408C-8D19-9829BBACF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6939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4213061-92A9-4668-BF7C-6C40420B51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5613C23-EAD1-44BC-9A04-1E52C5E728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E219D0-64FB-4DAA-BF66-4B65DE9F5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882346-57E2-4D86-BA5A-1C8312281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BA773D-CC32-4A31-A137-D15FBA866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0057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11806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5970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86796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43576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20610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25266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3199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4675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9F4902-0648-4CA2-B3D2-A201A1604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085EE5-BB8A-46D0-AECC-DF1B3E77E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C6F423-180E-4FBD-BCB7-87278CA26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CC9E5B-0477-4F3A-84A6-3D89CE8EE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9C9E89-D0F9-4443-873D-E1F5B12D5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3900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34981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47195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6134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9441EC-A7EC-4CE4-BBE4-6716DA524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3FAD48F-F46A-4517-9EB9-3DF1D641CF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0A5976-A3F6-4BE4-B137-D3E86207E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55FAD2-629F-4BEE-87E8-7F188E51F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948FDB-BD98-4227-91F1-77C1548A9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8275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2DB8A6-8530-4A5D-BC34-DB1B6B3C0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E28924-DA35-4270-8C97-86A80B136A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B549A5B-9B31-4777-861A-7101A6D1E3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CFB0760-146D-4347-877B-0018C1C4C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0F1091C-945E-475E-AF90-3C99CB690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40EF873-B926-49D6-9750-F457777A6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787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431F78-891A-485C-911F-0D06595E0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B70942F-F2A8-4987-8F7C-255EBA863B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FEAAD76-68E4-4ADD-9B50-7EA6DB2DC9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3920228-2035-4F79-A544-E45D021078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5604018-9F76-4738-AA9A-A2C26F72D6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6A4FBA6-9053-4134-BBC7-83FE34BC1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FC23DF5-DC56-4D0E-A176-39A0AA308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E88D7F7-EFC6-45E8-80AB-A105A36F0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1360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C9DEED-56F0-4538-B4FF-AA19BA302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2FAF638-18DC-4DE1-B010-71207D71E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AD0194-9141-4C37-9559-1B228EB02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CCA1D8B-4296-4004-8F71-C5A620746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8165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26DC096-6BAD-4F4E-871F-D5FB35793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DA89D9-885E-47A3-B5BA-6D5F74484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195FF4D-C782-4B32-9199-D1644B45E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0407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B37B98-DF81-4E47-84F9-D5A1313AB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37F02D-2286-41FE-9DC1-3A3D4D329F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A39441B-736B-4033-81C8-12C9796EF1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5DDA00E-7155-4E96-9E10-8E595EAB6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FEAB46A-7188-4AB3-8351-8F6A659F8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58346F5-39C8-4F29-89E1-D71E94D98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5429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68C980-F0B5-4CED-B274-56C113329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10842CD-A1AF-4263-B77E-33BCD1B888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79AC57F-E837-4FAD-B47E-66E6ECB879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43822BA-65D9-483A-A882-C44DCAF30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325907B-55BB-4D6C-81FF-90A008DCA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AA8F7EA-A74B-4490-97C6-CD27A3797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9958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1FD4DD4-7CC4-4B2C-8C47-966B1F070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1D61586-ACE4-4B45-9BF4-A49C7CC549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B6D8F9-E2F3-4C41-9F97-E29C8B7073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247A8-784D-4556-9BB2-6C05936A85F7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067152-A352-4DF5-89BA-8E2C077B9E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2C8B6B-1652-40F9-9680-BCD11B507C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0806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7074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15">
            <a:extLst>
              <a:ext uri="{FF2B5EF4-FFF2-40B4-BE49-F238E27FC236}">
                <a16:creationId xmlns:a16="http://schemas.microsoft.com/office/drawing/2014/main" id="{B899A787-7583-4A1F-9EF6-97432035BBD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4603" y="392613"/>
            <a:ext cx="3412387" cy="1172417"/>
          </a:xfrm>
          <a:prstGeom prst="rect">
            <a:avLst/>
          </a:prstGeom>
        </p:spPr>
      </p:pic>
      <p:grpSp>
        <p:nvGrpSpPr>
          <p:cNvPr id="33" name="Grupo 32">
            <a:extLst>
              <a:ext uri="{FF2B5EF4-FFF2-40B4-BE49-F238E27FC236}">
                <a16:creationId xmlns:a16="http://schemas.microsoft.com/office/drawing/2014/main" id="{FCE2910A-EC98-454E-9181-E70BAA86F79D}"/>
              </a:ext>
            </a:extLst>
          </p:cNvPr>
          <p:cNvGrpSpPr/>
          <p:nvPr/>
        </p:nvGrpSpPr>
        <p:grpSpPr>
          <a:xfrm>
            <a:off x="451661" y="3007226"/>
            <a:ext cx="6784026" cy="3431043"/>
            <a:chOff x="1457297" y="4119195"/>
            <a:chExt cx="4741070" cy="1732619"/>
          </a:xfrm>
        </p:grpSpPr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7B49E9FD-AD28-478A-BB2C-D2DE607FDFAF}"/>
                </a:ext>
              </a:extLst>
            </p:cNvPr>
            <p:cNvSpPr txBox="1"/>
            <p:nvPr/>
          </p:nvSpPr>
          <p:spPr>
            <a:xfrm>
              <a:off x="1530207" y="4239973"/>
              <a:ext cx="4595841" cy="2953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+mn-ea"/>
                  <a:cs typeface="+mn-cs"/>
                </a:rPr>
                <a:t>PROGRAMAS EN MATERIA DE</a:t>
              </a:r>
            </a:p>
          </p:txBody>
        </p:sp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574BF33A-833B-40A7-A0C5-9667D88CC6B1}"/>
                </a:ext>
              </a:extLst>
            </p:cNvPr>
            <p:cNvSpPr txBox="1"/>
            <p:nvPr/>
          </p:nvSpPr>
          <p:spPr>
            <a:xfrm>
              <a:off x="1639151" y="4453015"/>
              <a:ext cx="4377956" cy="7304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+mn-ea"/>
                  <a:cs typeface="+mn-cs"/>
                </a:rPr>
                <a:t>CAPACITACIÓN Y FORTALECIMIENTO</a:t>
              </a:r>
            </a:p>
          </p:txBody>
        </p:sp>
        <p:cxnSp>
          <p:nvCxnSpPr>
            <p:cNvPr id="13" name="Conector recto 12">
              <a:extLst>
                <a:ext uri="{FF2B5EF4-FFF2-40B4-BE49-F238E27FC236}">
                  <a16:creationId xmlns:a16="http://schemas.microsoft.com/office/drawing/2014/main" id="{BC4E7E4C-F7FC-4E88-B685-F3641273B08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39168" y="4133484"/>
              <a:ext cx="2159198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cto 13">
              <a:extLst>
                <a:ext uri="{FF2B5EF4-FFF2-40B4-BE49-F238E27FC236}">
                  <a16:creationId xmlns:a16="http://schemas.microsoft.com/office/drawing/2014/main" id="{69A5825B-A4BC-4ED3-9F59-B9A6E9F4494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32680" y="5598783"/>
              <a:ext cx="1265687" cy="18815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14">
              <a:extLst>
                <a:ext uri="{FF2B5EF4-FFF2-40B4-BE49-F238E27FC236}">
                  <a16:creationId xmlns:a16="http://schemas.microsoft.com/office/drawing/2014/main" id="{80CD480B-CB40-48E8-8863-41BE9B1E75E6}"/>
                </a:ext>
              </a:extLst>
            </p:cNvPr>
            <p:cNvCxnSpPr>
              <a:cxnSpLocks/>
            </p:cNvCxnSpPr>
            <p:nvPr/>
          </p:nvCxnSpPr>
          <p:spPr>
            <a:xfrm>
              <a:off x="6177529" y="4119195"/>
              <a:ext cx="0" cy="1498403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CuadroTexto 16">
              <a:extLst>
                <a:ext uri="{FF2B5EF4-FFF2-40B4-BE49-F238E27FC236}">
                  <a16:creationId xmlns:a16="http://schemas.microsoft.com/office/drawing/2014/main" id="{62583A70-F5EF-4D09-B83C-5E78644365B6}"/>
                </a:ext>
              </a:extLst>
            </p:cNvPr>
            <p:cNvSpPr txBox="1"/>
            <p:nvPr/>
          </p:nvSpPr>
          <p:spPr>
            <a:xfrm>
              <a:off x="2288904" y="5183499"/>
              <a:ext cx="3078449" cy="668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+mn-ea"/>
                  <a:cs typeface="+mn-cs"/>
                </a:rPr>
                <a:t>PARTIDOS POLÍTICOS </a:t>
              </a:r>
            </a:p>
          </p:txBody>
        </p:sp>
        <p:cxnSp>
          <p:nvCxnSpPr>
            <p:cNvPr id="18" name="Conector recto 17">
              <a:extLst>
                <a:ext uri="{FF2B5EF4-FFF2-40B4-BE49-F238E27FC236}">
                  <a16:creationId xmlns:a16="http://schemas.microsoft.com/office/drawing/2014/main" id="{92B66A3B-F0D9-4148-8610-E41BD5739ADF}"/>
                </a:ext>
              </a:extLst>
            </p:cNvPr>
            <p:cNvCxnSpPr>
              <a:cxnSpLocks/>
            </p:cNvCxnSpPr>
            <p:nvPr/>
          </p:nvCxnSpPr>
          <p:spPr>
            <a:xfrm>
              <a:off x="1457298" y="4133484"/>
              <a:ext cx="2159198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cto 18">
              <a:extLst>
                <a:ext uri="{FF2B5EF4-FFF2-40B4-BE49-F238E27FC236}">
                  <a16:creationId xmlns:a16="http://schemas.microsoft.com/office/drawing/2014/main" id="{06B7FC31-A576-4267-A29F-80DD742B64D5}"/>
                </a:ext>
              </a:extLst>
            </p:cNvPr>
            <p:cNvCxnSpPr>
              <a:cxnSpLocks/>
            </p:cNvCxnSpPr>
            <p:nvPr/>
          </p:nvCxnSpPr>
          <p:spPr>
            <a:xfrm>
              <a:off x="1457297" y="5598783"/>
              <a:ext cx="1225276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19">
              <a:extLst>
                <a:ext uri="{FF2B5EF4-FFF2-40B4-BE49-F238E27FC236}">
                  <a16:creationId xmlns:a16="http://schemas.microsoft.com/office/drawing/2014/main" id="{E925BE08-5EDC-4848-9EFD-F2FE5A1B7727}"/>
                </a:ext>
              </a:extLst>
            </p:cNvPr>
            <p:cNvCxnSpPr>
              <a:cxnSpLocks/>
            </p:cNvCxnSpPr>
            <p:nvPr/>
          </p:nvCxnSpPr>
          <p:spPr>
            <a:xfrm>
              <a:off x="1478728" y="4119197"/>
              <a:ext cx="0" cy="1479587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98476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75619747-21A2-4E08-9A2F-5DF6AC8D2C52}"/>
              </a:ext>
            </a:extLst>
          </p:cNvPr>
          <p:cNvSpPr txBox="1"/>
          <p:nvPr/>
        </p:nvSpPr>
        <p:spPr>
          <a:xfrm>
            <a:off x="8767600" y="4008035"/>
            <a:ext cx="3019541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Artículo 32, fracción V</a:t>
            </a:r>
          </a:p>
          <a:p>
            <a:pPr algn="ctr"/>
            <a:r>
              <a:rPr lang="es-MX" sz="1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Los programas institucionales en materia de capacitación, educación cívica y fortalecimiento de partidos políticos y demás agrupaciones políticas. 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0BCD4DA-1274-4797-B1AC-75A180171122}"/>
              </a:ext>
            </a:extLst>
          </p:cNvPr>
          <p:cNvSpPr/>
          <p:nvPr/>
        </p:nvSpPr>
        <p:spPr>
          <a:xfrm>
            <a:off x="794591" y="1082645"/>
            <a:ext cx="6595570" cy="865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es-MX" sz="2400" b="1" dirty="0">
                <a:solidFill>
                  <a:srgbClr val="7C528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Capacitación a Partidos Políticos, Agrupaciones Políticas Estatales y Candidaturas Independientes.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83266FAC-51C2-48E8-B17E-E36896FED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859" y="2156566"/>
            <a:ext cx="7375035" cy="5093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rgbClr val="7C528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OBJETIVOS DEL PROGRAMA:</a:t>
            </a:r>
            <a:endParaRPr kumimoji="0" lang="es-MX" altLang="es-MX" b="1" i="0" u="none" strike="noStrike" cap="none" normalizeH="0" baseline="0" dirty="0">
              <a:ln>
                <a:noFill/>
              </a:ln>
              <a:solidFill>
                <a:srgbClr val="7C5284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Promover el fortalecimiento democrático del Sistema de Partidos Políticos, y el desarrollo de las Asociaciones Políticas Estatales.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Generar las condiciones de equidad necesarias para el fortalecimiento democrático en el Estado de Coahuila de Zaragoza.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rgbClr val="7C528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METAS DEL PROGRAMA:</a:t>
            </a:r>
            <a:endParaRPr kumimoji="0" lang="es-MX" altLang="es-MX" b="1" i="0" u="none" strike="noStrike" cap="none" normalizeH="0" baseline="0" dirty="0">
              <a:ln>
                <a:noFill/>
              </a:ln>
              <a:solidFill>
                <a:srgbClr val="7C5284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Llevar a cabo un programa de capacitación a los partidos políticos, agrupaciones políticas estatales y candidatos independientes para que conozcan los derechos y las diversas obligaciones que les impone la diversa legislación.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4E6E3FA7-914E-454C-8880-215FFD97B5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7581" y="454405"/>
            <a:ext cx="2704748" cy="931888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95F85216-7476-48A3-9B1C-3C23487A6BFA}"/>
              </a:ext>
            </a:extLst>
          </p:cNvPr>
          <p:cNvSpPr/>
          <p:nvPr/>
        </p:nvSpPr>
        <p:spPr>
          <a:xfrm>
            <a:off x="8607581" y="3657600"/>
            <a:ext cx="3339580" cy="2578308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11" name="Grupo 10">
            <a:extLst>
              <a:ext uri="{FF2B5EF4-FFF2-40B4-BE49-F238E27FC236}">
                <a16:creationId xmlns:a16="http://schemas.microsoft.com/office/drawing/2014/main" id="{B6730C70-013C-4612-8976-B848C2B5BF81}"/>
              </a:ext>
            </a:extLst>
          </p:cNvPr>
          <p:cNvGrpSpPr/>
          <p:nvPr/>
        </p:nvGrpSpPr>
        <p:grpSpPr>
          <a:xfrm>
            <a:off x="3975652" y="128627"/>
            <a:ext cx="4359860" cy="954018"/>
            <a:chOff x="7820286" y="994753"/>
            <a:chExt cx="3951804" cy="604970"/>
          </a:xfrm>
        </p:grpSpPr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6486751A-FF7A-46DE-81D1-2BDC6132100B}"/>
                </a:ext>
              </a:extLst>
            </p:cNvPr>
            <p:cNvSpPr/>
            <p:nvPr/>
          </p:nvSpPr>
          <p:spPr>
            <a:xfrm>
              <a:off x="7820286" y="994753"/>
              <a:ext cx="3511672" cy="26347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Fecha de actualización y/o validación</a:t>
              </a:r>
              <a:r>
                <a:rPr lang="es-MX" sz="105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: </a:t>
              </a:r>
              <a:r>
                <a:rPr lang="es-MX" sz="1050" b="1" dirty="0">
                  <a:solidFill>
                    <a:srgbClr val="6F0579"/>
                  </a:solidFill>
                </a:rPr>
                <a:t>31 de agosto de 2025                                                   </a:t>
              </a:r>
              <a:r>
                <a:rPr lang="es-MX" sz="1050" dirty="0"/>
                <a:t>Periodo que se informa: </a:t>
              </a:r>
              <a:r>
                <a:rPr lang="es-MX" sz="1050" b="1" dirty="0">
                  <a:solidFill>
                    <a:srgbClr val="800080"/>
                  </a:solidFill>
                </a:rPr>
                <a:t>01 al 31 de agosto 2025</a:t>
              </a: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D2E58A6B-E5E7-4A71-953A-FC1D130B6F5A}"/>
                </a:ext>
              </a:extLst>
            </p:cNvPr>
            <p:cNvSpPr/>
            <p:nvPr/>
          </p:nvSpPr>
          <p:spPr>
            <a:xfrm>
              <a:off x="7820286" y="1131315"/>
              <a:ext cx="3951804" cy="4684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s-MX" sz="105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r>
                <a:rPr lang="es-MX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05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050" b="1" dirty="0">
                  <a:solidFill>
                    <a:srgbClr val="002060"/>
                  </a:solidFill>
                </a:rPr>
                <a:t>Mtro. Gerardo Alberto Moreno Rodríguez</a:t>
              </a:r>
            </a:p>
            <a:p>
              <a:r>
                <a:rPr lang="es-MX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Director Ejecutivo de Prerrogativas y Partidos Políticos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93381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75619747-21A2-4E08-9A2F-5DF6AC8D2C52}"/>
              </a:ext>
            </a:extLst>
          </p:cNvPr>
          <p:cNvSpPr txBox="1"/>
          <p:nvPr/>
        </p:nvSpPr>
        <p:spPr>
          <a:xfrm>
            <a:off x="158374" y="144946"/>
            <a:ext cx="62777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dirty="0">
                <a:solidFill>
                  <a:srgbClr val="462F4B"/>
                </a:solidFill>
                <a:latin typeface="Arial Rounded MT Bold" panose="020F0704030504030204" pitchFamily="34" charset="0"/>
              </a:rPr>
              <a:t>Artículo 32, fracción V. </a:t>
            </a:r>
            <a:r>
              <a:rPr lang="es-MX" sz="1400" dirty="0">
                <a:solidFill>
                  <a:srgbClr val="7C5284"/>
                </a:solidFill>
                <a:latin typeface="Arial Rounded MT Bold" panose="020F0704030504030204" pitchFamily="34" charset="0"/>
              </a:rPr>
              <a:t>Los programas institucionales en materia de capacitación, educación cívica y fortalecimiento de partidos políticos y demás agrupaciones políticas. 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0BCD4DA-1274-4797-B1AC-75A180171122}"/>
              </a:ext>
            </a:extLst>
          </p:cNvPr>
          <p:cNvSpPr/>
          <p:nvPr/>
        </p:nvSpPr>
        <p:spPr>
          <a:xfrm>
            <a:off x="950863" y="1207373"/>
            <a:ext cx="10560095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es-MX" b="1" dirty="0">
                <a:solidFill>
                  <a:srgbClr val="7C528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Capacitación a Partidos Políticos, Agrupaciones Políticas Estatales y Candidaturas Independientes.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72AF4604-D7D2-4FF9-82A9-E5199E5518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864143"/>
              </p:ext>
            </p:extLst>
          </p:nvPr>
        </p:nvGraphicFramePr>
        <p:xfrm>
          <a:off x="439698" y="1098964"/>
          <a:ext cx="10907457" cy="469675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680650">
                  <a:extLst>
                    <a:ext uri="{9D8B030D-6E8A-4147-A177-3AD203B41FA5}">
                      <a16:colId xmlns:a16="http://schemas.microsoft.com/office/drawing/2014/main" val="1206783187"/>
                    </a:ext>
                  </a:extLst>
                </a:gridCol>
                <a:gridCol w="5511922">
                  <a:extLst>
                    <a:ext uri="{9D8B030D-6E8A-4147-A177-3AD203B41FA5}">
                      <a16:colId xmlns:a16="http://schemas.microsoft.com/office/drawing/2014/main" val="1914873372"/>
                    </a:ext>
                  </a:extLst>
                </a:gridCol>
                <a:gridCol w="1202882">
                  <a:extLst>
                    <a:ext uri="{9D8B030D-6E8A-4147-A177-3AD203B41FA5}">
                      <a16:colId xmlns:a16="http://schemas.microsoft.com/office/drawing/2014/main" val="2507366088"/>
                    </a:ext>
                  </a:extLst>
                </a:gridCol>
                <a:gridCol w="1172308">
                  <a:extLst>
                    <a:ext uri="{9D8B030D-6E8A-4147-A177-3AD203B41FA5}">
                      <a16:colId xmlns:a16="http://schemas.microsoft.com/office/drawing/2014/main" val="773982624"/>
                    </a:ext>
                  </a:extLst>
                </a:gridCol>
                <a:gridCol w="1339695">
                  <a:extLst>
                    <a:ext uri="{9D8B030D-6E8A-4147-A177-3AD203B41FA5}">
                      <a16:colId xmlns:a16="http://schemas.microsoft.com/office/drawing/2014/main" val="875046100"/>
                    </a:ext>
                  </a:extLst>
                </a:gridCol>
              </a:tblGrid>
              <a:tr h="8522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CLAVE DEL PROGRAMA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ACTIVIDADES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INICIO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TÉRMINO 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ÁREA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EJECUTORA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B08B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128802"/>
                  </a:ext>
                </a:extLst>
              </a:tr>
              <a:tr h="29832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effectLst/>
                        </a:rPr>
                        <a:t>PPPC-004                                           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effectLst/>
                        </a:rPr>
                        <a:t>Capacitación a Partidos Políticos, Agrupaciones Políticas Estatales y Candidaturas Independientes.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Elaboración de convenios con el Instituto Nacional Electoral, a efecto de coordinar actividades en relación con capacitación a partidos políticos y candidaturas independientes, respecto de la fiscalización en etapa de precampañas y recolección de apoyo de la ciudadanía, respectivamente.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Capacitación a partidos políticos y candidaturas independientes, respecto de la fiscalización en etapa de precampañas y de recolección de apoyo de la ciudadanía, respectivamente. 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Se procurará la realización de conferencias magistrales, talleres, cursos, foros con participación de autoridades electorales nacionales y locales; órganos jurisdiccionales del ámbito local y nacional; y comunidad académica en general.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01/07/2025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31/07/2025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Dirección Ejecutiva de Prerrogativas y Partidos Políticos.</a:t>
                      </a:r>
                      <a:endParaRPr lang="es-MX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2327511"/>
                  </a:ext>
                </a:extLst>
              </a:tr>
            </a:tbl>
          </a:graphicData>
        </a:graphic>
      </p:graphicFrame>
      <p:grpSp>
        <p:nvGrpSpPr>
          <p:cNvPr id="8" name="Grupo 7">
            <a:extLst>
              <a:ext uri="{FF2B5EF4-FFF2-40B4-BE49-F238E27FC236}">
                <a16:creationId xmlns:a16="http://schemas.microsoft.com/office/drawing/2014/main" id="{E68A993A-C568-409F-B9DC-D2B482354923}"/>
              </a:ext>
            </a:extLst>
          </p:cNvPr>
          <p:cNvGrpSpPr/>
          <p:nvPr/>
        </p:nvGrpSpPr>
        <p:grpSpPr>
          <a:xfrm>
            <a:off x="7152079" y="144946"/>
            <a:ext cx="4046554" cy="1061829"/>
            <a:chOff x="7820286" y="994753"/>
            <a:chExt cx="3951804" cy="673336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664484B0-2743-4FAF-84C6-F60B71A4DC91}"/>
                </a:ext>
              </a:extLst>
            </p:cNvPr>
            <p:cNvSpPr/>
            <p:nvPr/>
          </p:nvSpPr>
          <p:spPr>
            <a:xfrm>
              <a:off x="7820286" y="994753"/>
              <a:ext cx="3860678" cy="67333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Fecha de actualización y/o validación</a:t>
              </a:r>
              <a:r>
                <a:rPr lang="es-MX" sz="105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: </a:t>
              </a:r>
              <a:r>
                <a:rPr lang="es-MX" sz="1050" b="1" dirty="0">
                  <a:solidFill>
                    <a:srgbClr val="6F0579"/>
                  </a:solidFill>
                </a:rPr>
                <a:t>31 de agosto de 2025                                 </a:t>
              </a:r>
              <a:r>
                <a:rPr lang="es-MX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Periodo que se informa</a:t>
              </a:r>
              <a:r>
                <a:rPr lang="es-MX" sz="105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: </a:t>
              </a:r>
              <a:r>
                <a:rPr lang="es-MX" sz="1050" b="1" dirty="0">
                  <a:solidFill>
                    <a:srgbClr val="6F0579"/>
                  </a:solidFill>
                </a:rPr>
                <a:t>01 al 31 de agosto de 2025</a:t>
              </a:r>
            </a:p>
            <a:p>
              <a:endParaRPr lang="es-MX" sz="1050" b="1" dirty="0">
                <a:solidFill>
                  <a:srgbClr val="6F0579"/>
                </a:solidFill>
              </a:endParaRPr>
            </a:p>
            <a:p>
              <a:endParaRPr lang="es-MX" sz="1050" b="1" dirty="0">
                <a:solidFill>
                  <a:srgbClr val="6F0579"/>
                </a:solidFill>
              </a:endParaRPr>
            </a:p>
            <a:p>
              <a:r>
                <a:rPr lang="es-MX" sz="1050" b="1" dirty="0">
                  <a:solidFill>
                    <a:srgbClr val="6F0579"/>
                  </a:solidFill>
                </a:rPr>
                <a:t>                           </a:t>
              </a:r>
            </a:p>
            <a:p>
              <a:endParaRPr lang="es-MX" sz="1050" b="1" dirty="0">
                <a:solidFill>
                  <a:srgbClr val="6F0579"/>
                </a:solidFill>
              </a:endParaRP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9C0C4B85-5AE7-4CAD-8CFF-8C74927D76C7}"/>
                </a:ext>
              </a:extLst>
            </p:cNvPr>
            <p:cNvSpPr/>
            <p:nvPr/>
          </p:nvSpPr>
          <p:spPr>
            <a:xfrm>
              <a:off x="7820286" y="1131315"/>
              <a:ext cx="3951804" cy="4684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s-MX" sz="105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r>
                <a:rPr lang="es-MX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05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050" b="1" dirty="0">
                  <a:solidFill>
                    <a:srgbClr val="002060"/>
                  </a:solidFill>
                </a:rPr>
                <a:t>Mtro. Gerardo Alberto Moreno Rodríguez</a:t>
              </a:r>
            </a:p>
            <a:p>
              <a:r>
                <a:rPr lang="es-MX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Director Ejecutivo de Prerrogativas y Partidos Políticos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56477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75619747-21A2-4E08-9A2F-5DF6AC8D2C52}"/>
              </a:ext>
            </a:extLst>
          </p:cNvPr>
          <p:cNvSpPr txBox="1"/>
          <p:nvPr/>
        </p:nvSpPr>
        <p:spPr>
          <a:xfrm>
            <a:off x="158374" y="144946"/>
            <a:ext cx="62777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dirty="0">
                <a:solidFill>
                  <a:srgbClr val="462F4B"/>
                </a:solidFill>
                <a:latin typeface="Arial Rounded MT Bold" panose="020F0704030504030204" pitchFamily="34" charset="0"/>
              </a:rPr>
              <a:t>Artículo 32, fracción V. </a:t>
            </a:r>
            <a:r>
              <a:rPr lang="es-MX" sz="1400" dirty="0">
                <a:solidFill>
                  <a:srgbClr val="7C5284"/>
                </a:solidFill>
                <a:latin typeface="Arial Rounded MT Bold" panose="020F0704030504030204" pitchFamily="34" charset="0"/>
              </a:rPr>
              <a:t>Los programas institucionales en materia de capacitación, educación cívica y fortalecimiento de partidos políticos y demás agrupaciones políticas. 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0BCD4DA-1274-4797-B1AC-75A180171122}"/>
              </a:ext>
            </a:extLst>
          </p:cNvPr>
          <p:cNvSpPr/>
          <p:nvPr/>
        </p:nvSpPr>
        <p:spPr>
          <a:xfrm>
            <a:off x="950863" y="1207373"/>
            <a:ext cx="10560095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es-MX" b="1" dirty="0">
                <a:solidFill>
                  <a:srgbClr val="7C528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Capacitación a Partidos Políticos, Agrupaciones Políticas Estatales y Candidaturas Independientes.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72AF4604-D7D2-4FF9-82A9-E5199E5518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980504"/>
              </p:ext>
            </p:extLst>
          </p:nvPr>
        </p:nvGraphicFramePr>
        <p:xfrm>
          <a:off x="439698" y="1098964"/>
          <a:ext cx="10907457" cy="391399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680650">
                  <a:extLst>
                    <a:ext uri="{9D8B030D-6E8A-4147-A177-3AD203B41FA5}">
                      <a16:colId xmlns:a16="http://schemas.microsoft.com/office/drawing/2014/main" val="1206783187"/>
                    </a:ext>
                  </a:extLst>
                </a:gridCol>
                <a:gridCol w="5511922">
                  <a:extLst>
                    <a:ext uri="{9D8B030D-6E8A-4147-A177-3AD203B41FA5}">
                      <a16:colId xmlns:a16="http://schemas.microsoft.com/office/drawing/2014/main" val="1914873372"/>
                    </a:ext>
                  </a:extLst>
                </a:gridCol>
                <a:gridCol w="1202882">
                  <a:extLst>
                    <a:ext uri="{9D8B030D-6E8A-4147-A177-3AD203B41FA5}">
                      <a16:colId xmlns:a16="http://schemas.microsoft.com/office/drawing/2014/main" val="2507366088"/>
                    </a:ext>
                  </a:extLst>
                </a:gridCol>
                <a:gridCol w="1172308">
                  <a:extLst>
                    <a:ext uri="{9D8B030D-6E8A-4147-A177-3AD203B41FA5}">
                      <a16:colId xmlns:a16="http://schemas.microsoft.com/office/drawing/2014/main" val="773982624"/>
                    </a:ext>
                  </a:extLst>
                </a:gridCol>
                <a:gridCol w="1339695">
                  <a:extLst>
                    <a:ext uri="{9D8B030D-6E8A-4147-A177-3AD203B41FA5}">
                      <a16:colId xmlns:a16="http://schemas.microsoft.com/office/drawing/2014/main" val="875046100"/>
                    </a:ext>
                  </a:extLst>
                </a:gridCol>
              </a:tblGrid>
              <a:tr h="8522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CLAVE DEL PROGRAMA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ACTIVIDADES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INICIO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TÉRMINO 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ÁREA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EJECUTORA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B08B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128802"/>
                  </a:ext>
                </a:extLst>
              </a:tr>
              <a:tr h="29832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effectLst/>
                        </a:rPr>
                        <a:t>PPPC-004                                           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effectLst/>
                        </a:rPr>
                        <a:t>Capacitación a Partidos Políticos, Agrupaciones Políticas Estatales y Candidaturas Independientes.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Para todo esto será necesario elaborar un calendario con programas y contenidos pertinentes con alcance estatal y regional. </a:t>
                      </a:r>
                    </a:p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Lo anterior sin que dichas actividades impacten de manera gravosa en el presupuesto del Instituto, toda vez que, preferentemente se optará por el uso de medios digitales y tecnologías de la información (videoconferencias y plataformas virtuales. </a:t>
                      </a:r>
                    </a:p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4. Asesorar a la ciudadanía que solicite información sobre la constitución de partidos políticos y agrupaciones políticas locales.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01/07/2025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31/07/2025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Dirección Ejecutiva de Prerrogativas y Partidos Políticos.</a:t>
                      </a:r>
                      <a:endParaRPr lang="es-MX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2327511"/>
                  </a:ext>
                </a:extLst>
              </a:tr>
            </a:tbl>
          </a:graphicData>
        </a:graphic>
      </p:graphicFrame>
      <p:grpSp>
        <p:nvGrpSpPr>
          <p:cNvPr id="8" name="Grupo 7">
            <a:extLst>
              <a:ext uri="{FF2B5EF4-FFF2-40B4-BE49-F238E27FC236}">
                <a16:creationId xmlns:a16="http://schemas.microsoft.com/office/drawing/2014/main" id="{E68A993A-C568-409F-B9DC-D2B482354923}"/>
              </a:ext>
            </a:extLst>
          </p:cNvPr>
          <p:cNvGrpSpPr/>
          <p:nvPr/>
        </p:nvGrpSpPr>
        <p:grpSpPr>
          <a:xfrm>
            <a:off x="7152079" y="144946"/>
            <a:ext cx="4046554" cy="954018"/>
            <a:chOff x="7820286" y="994753"/>
            <a:chExt cx="3951804" cy="604970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664484B0-2743-4FAF-84C6-F60B71A4DC91}"/>
                </a:ext>
              </a:extLst>
            </p:cNvPr>
            <p:cNvSpPr/>
            <p:nvPr/>
          </p:nvSpPr>
          <p:spPr>
            <a:xfrm>
              <a:off x="7820286" y="994753"/>
              <a:ext cx="3860678" cy="3659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Fecha de actualización y/o validación</a:t>
              </a:r>
              <a:r>
                <a:rPr lang="es-MX" sz="105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: </a:t>
              </a:r>
              <a:r>
                <a:rPr lang="es-MX" sz="1050" b="1" dirty="0">
                  <a:solidFill>
                    <a:srgbClr val="6F0579"/>
                  </a:solidFill>
                </a:rPr>
                <a:t>31 de agosto de 2025</a:t>
              </a:r>
            </a:p>
            <a:p>
              <a:endParaRPr lang="es-MX" sz="1050" b="1" dirty="0">
                <a:solidFill>
                  <a:srgbClr val="6F0579"/>
                </a:solidFill>
              </a:endParaRPr>
            </a:p>
            <a:p>
              <a:endParaRPr lang="es-MX" sz="1050" b="1" dirty="0">
                <a:solidFill>
                  <a:srgbClr val="6F0579"/>
                </a:solidFill>
              </a:endParaRP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9C0C4B85-5AE7-4CAD-8CFF-8C74927D76C7}"/>
                </a:ext>
              </a:extLst>
            </p:cNvPr>
            <p:cNvSpPr/>
            <p:nvPr/>
          </p:nvSpPr>
          <p:spPr>
            <a:xfrm>
              <a:off x="7820286" y="1131315"/>
              <a:ext cx="3951804" cy="4684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Periodo que se informa</a:t>
              </a:r>
              <a:r>
                <a:rPr lang="es-MX" sz="105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: </a:t>
              </a:r>
              <a:r>
                <a:rPr lang="es-MX" sz="1050" b="1" dirty="0">
                  <a:solidFill>
                    <a:srgbClr val="6F0579"/>
                  </a:solidFill>
                </a:rPr>
                <a:t>01 al 31 agosto de 2025</a:t>
              </a:r>
              <a:endParaRPr lang="es-MX" sz="105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r>
                <a:rPr lang="es-MX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05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050" b="1" dirty="0">
                  <a:solidFill>
                    <a:srgbClr val="002060"/>
                  </a:solidFill>
                </a:rPr>
                <a:t>Lic. Gerardo Alberto Moreno Rodríguez</a:t>
              </a:r>
            </a:p>
            <a:p>
              <a:pPr algn="ctr"/>
              <a:r>
                <a:rPr lang="es-MX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Director Ejecutivo de Prerrogativas y Partidos Políticos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7942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15">
            <a:extLst>
              <a:ext uri="{FF2B5EF4-FFF2-40B4-BE49-F238E27FC236}">
                <a16:creationId xmlns:a16="http://schemas.microsoft.com/office/drawing/2014/main" id="{B899A787-7583-4A1F-9EF6-97432035BBD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4603" y="392613"/>
            <a:ext cx="3412387" cy="1172417"/>
          </a:xfrm>
          <a:prstGeom prst="rect">
            <a:avLst/>
          </a:prstGeom>
        </p:spPr>
      </p:pic>
      <p:grpSp>
        <p:nvGrpSpPr>
          <p:cNvPr id="33" name="Grupo 32">
            <a:extLst>
              <a:ext uri="{FF2B5EF4-FFF2-40B4-BE49-F238E27FC236}">
                <a16:creationId xmlns:a16="http://schemas.microsoft.com/office/drawing/2014/main" id="{FCE2910A-EC98-454E-9181-E70BAA86F79D}"/>
              </a:ext>
            </a:extLst>
          </p:cNvPr>
          <p:cNvGrpSpPr/>
          <p:nvPr/>
        </p:nvGrpSpPr>
        <p:grpSpPr>
          <a:xfrm>
            <a:off x="451661" y="3007225"/>
            <a:ext cx="6784026" cy="2967233"/>
            <a:chOff x="1457297" y="4119195"/>
            <a:chExt cx="4741070" cy="1498403"/>
          </a:xfrm>
        </p:grpSpPr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7B49E9FD-AD28-478A-BB2C-D2DE607FDFAF}"/>
                </a:ext>
              </a:extLst>
            </p:cNvPr>
            <p:cNvSpPr txBox="1"/>
            <p:nvPr/>
          </p:nvSpPr>
          <p:spPr>
            <a:xfrm>
              <a:off x="1530207" y="4193475"/>
              <a:ext cx="4595841" cy="2953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PROGRAMAS EN MATERIA DE</a:t>
              </a:r>
            </a:p>
          </p:txBody>
        </p:sp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574BF33A-833B-40A7-A0C5-9667D88CC6B1}"/>
                </a:ext>
              </a:extLst>
            </p:cNvPr>
            <p:cNvSpPr txBox="1"/>
            <p:nvPr/>
          </p:nvSpPr>
          <p:spPr>
            <a:xfrm>
              <a:off x="1639151" y="4453015"/>
              <a:ext cx="4377956" cy="6061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3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CAPACITACIÓN Y FORTALECIMIENTO</a:t>
              </a:r>
            </a:p>
          </p:txBody>
        </p:sp>
        <p:cxnSp>
          <p:nvCxnSpPr>
            <p:cNvPr id="13" name="Conector recto 12">
              <a:extLst>
                <a:ext uri="{FF2B5EF4-FFF2-40B4-BE49-F238E27FC236}">
                  <a16:creationId xmlns:a16="http://schemas.microsoft.com/office/drawing/2014/main" id="{BC4E7E4C-F7FC-4E88-B685-F3641273B08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39168" y="4133484"/>
              <a:ext cx="2159198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cto 13">
              <a:extLst>
                <a:ext uri="{FF2B5EF4-FFF2-40B4-BE49-F238E27FC236}">
                  <a16:creationId xmlns:a16="http://schemas.microsoft.com/office/drawing/2014/main" id="{69A5825B-A4BC-4ED3-9F59-B9A6E9F4494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039168" y="5598782"/>
              <a:ext cx="2159199" cy="1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14">
              <a:extLst>
                <a:ext uri="{FF2B5EF4-FFF2-40B4-BE49-F238E27FC236}">
                  <a16:creationId xmlns:a16="http://schemas.microsoft.com/office/drawing/2014/main" id="{80CD480B-CB40-48E8-8863-41BE9B1E75E6}"/>
                </a:ext>
              </a:extLst>
            </p:cNvPr>
            <p:cNvCxnSpPr>
              <a:cxnSpLocks/>
            </p:cNvCxnSpPr>
            <p:nvPr/>
          </p:nvCxnSpPr>
          <p:spPr>
            <a:xfrm>
              <a:off x="6177529" y="4119195"/>
              <a:ext cx="0" cy="1498403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CuadroTexto 16">
              <a:extLst>
                <a:ext uri="{FF2B5EF4-FFF2-40B4-BE49-F238E27FC236}">
                  <a16:creationId xmlns:a16="http://schemas.microsoft.com/office/drawing/2014/main" id="{62583A70-F5EF-4D09-B83C-5E78644365B6}"/>
                </a:ext>
              </a:extLst>
            </p:cNvPr>
            <p:cNvSpPr txBox="1"/>
            <p:nvPr/>
          </p:nvSpPr>
          <p:spPr>
            <a:xfrm>
              <a:off x="1767082" y="5150236"/>
              <a:ext cx="4250025" cy="3574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AGRUPACIONES POLITICAS</a:t>
              </a:r>
            </a:p>
          </p:txBody>
        </p:sp>
        <p:cxnSp>
          <p:nvCxnSpPr>
            <p:cNvPr id="18" name="Conector recto 17">
              <a:extLst>
                <a:ext uri="{FF2B5EF4-FFF2-40B4-BE49-F238E27FC236}">
                  <a16:creationId xmlns:a16="http://schemas.microsoft.com/office/drawing/2014/main" id="{92B66A3B-F0D9-4148-8610-E41BD5739ADF}"/>
                </a:ext>
              </a:extLst>
            </p:cNvPr>
            <p:cNvCxnSpPr>
              <a:cxnSpLocks/>
            </p:cNvCxnSpPr>
            <p:nvPr/>
          </p:nvCxnSpPr>
          <p:spPr>
            <a:xfrm>
              <a:off x="1457298" y="4133484"/>
              <a:ext cx="2159198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cto 18">
              <a:extLst>
                <a:ext uri="{FF2B5EF4-FFF2-40B4-BE49-F238E27FC236}">
                  <a16:creationId xmlns:a16="http://schemas.microsoft.com/office/drawing/2014/main" id="{06B7FC31-A576-4267-A29F-80DD742B64D5}"/>
                </a:ext>
              </a:extLst>
            </p:cNvPr>
            <p:cNvCxnSpPr>
              <a:cxnSpLocks/>
            </p:cNvCxnSpPr>
            <p:nvPr/>
          </p:nvCxnSpPr>
          <p:spPr>
            <a:xfrm>
              <a:off x="1457297" y="5598783"/>
              <a:ext cx="2159199" cy="16552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19">
              <a:extLst>
                <a:ext uri="{FF2B5EF4-FFF2-40B4-BE49-F238E27FC236}">
                  <a16:creationId xmlns:a16="http://schemas.microsoft.com/office/drawing/2014/main" id="{E925BE08-5EDC-4848-9EFD-F2FE5A1B7727}"/>
                </a:ext>
              </a:extLst>
            </p:cNvPr>
            <p:cNvCxnSpPr>
              <a:cxnSpLocks/>
            </p:cNvCxnSpPr>
            <p:nvPr/>
          </p:nvCxnSpPr>
          <p:spPr>
            <a:xfrm>
              <a:off x="1478728" y="4119197"/>
              <a:ext cx="0" cy="1479587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78358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75619747-21A2-4E08-9A2F-5DF6AC8D2C52}"/>
              </a:ext>
            </a:extLst>
          </p:cNvPr>
          <p:cNvSpPr txBox="1"/>
          <p:nvPr/>
        </p:nvSpPr>
        <p:spPr>
          <a:xfrm>
            <a:off x="8767600" y="4008035"/>
            <a:ext cx="3019541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Artículo 32, fracción V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Los programas institucionales en materia de capacitación, educación cívica y fortalecimiento de partidos políticos y demás agrupaciones políticas. 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0BCD4DA-1274-4797-B1AC-75A180171122}"/>
              </a:ext>
            </a:extLst>
          </p:cNvPr>
          <p:cNvSpPr/>
          <p:nvPr/>
        </p:nvSpPr>
        <p:spPr>
          <a:xfrm>
            <a:off x="599721" y="1556939"/>
            <a:ext cx="6985303" cy="865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srgbClr val="7C5284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Asesoría, consulta y capacitación a las Agrupaciones políticas en materia de fiscalización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83266FAC-51C2-48E8-B17E-E36896FED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856" y="2846871"/>
            <a:ext cx="7375035" cy="3982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srgbClr val="7C5284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OBJETIVOS DEL PROGRAMA:</a:t>
            </a:r>
            <a:endParaRPr kumimoji="0" lang="es-MX" sz="1800" b="1" i="0" u="none" strike="noStrike" kern="1200" cap="none" spc="0" normalizeH="0" baseline="0" noProof="0" dirty="0">
              <a:ln>
                <a:noFill/>
              </a:ln>
              <a:solidFill>
                <a:srgbClr val="7C5284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Brindar servicios de asesoría, consulta en materia de fiscalización a las Agrupaciones políticas.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srgbClr val="7C5284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METAS DEL PROGRAMA: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 la Unidad Temporal de Fiscalización lleve a cabo sesiones de capacitación a las agrupaciones políticas en el Estado en materia de rendición de cuentas y fiscalización.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altLang="es-MX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4E6E3FA7-914E-454C-8880-215FFD97B5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7581" y="454405"/>
            <a:ext cx="2704748" cy="931888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95F85216-7476-48A3-9B1C-3C23487A6BFA}"/>
              </a:ext>
            </a:extLst>
          </p:cNvPr>
          <p:cNvSpPr/>
          <p:nvPr/>
        </p:nvSpPr>
        <p:spPr>
          <a:xfrm>
            <a:off x="8607581" y="3657600"/>
            <a:ext cx="3339580" cy="2578308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C29BFE72-4A6E-BCD1-18CD-69E20E12EB58}"/>
              </a:ext>
            </a:extLst>
          </p:cNvPr>
          <p:cNvGrpSpPr/>
          <p:nvPr/>
        </p:nvGrpSpPr>
        <p:grpSpPr>
          <a:xfrm>
            <a:off x="4158165" y="25874"/>
            <a:ext cx="3621726" cy="1458328"/>
            <a:chOff x="4125251" y="221121"/>
            <a:chExt cx="3621726" cy="1458328"/>
          </a:xfrm>
        </p:grpSpPr>
        <p:grpSp>
          <p:nvGrpSpPr>
            <p:cNvPr id="3" name="Grupo 2">
              <a:extLst>
                <a:ext uri="{FF2B5EF4-FFF2-40B4-BE49-F238E27FC236}">
                  <a16:creationId xmlns:a16="http://schemas.microsoft.com/office/drawing/2014/main" id="{E49E7BFB-77FD-6394-6010-98B61EA7DCCD}"/>
                </a:ext>
              </a:extLst>
            </p:cNvPr>
            <p:cNvGrpSpPr/>
            <p:nvPr/>
          </p:nvGrpSpPr>
          <p:grpSpPr>
            <a:xfrm>
              <a:off x="4125251" y="221121"/>
              <a:ext cx="3621726" cy="1458328"/>
              <a:chOff x="7813440" y="823709"/>
              <a:chExt cx="4471162" cy="1458328"/>
            </a:xfrm>
          </p:grpSpPr>
          <p:sp>
            <p:nvSpPr>
              <p:cNvPr id="8" name="Rectángulo 7">
                <a:extLst>
                  <a:ext uri="{FF2B5EF4-FFF2-40B4-BE49-F238E27FC236}">
                    <a16:creationId xmlns:a16="http://schemas.microsoft.com/office/drawing/2014/main" id="{3865E7C4-D2F8-8C56-D726-F7DCD8C11730}"/>
                  </a:ext>
                </a:extLst>
              </p:cNvPr>
              <p:cNvSpPr/>
              <p:nvPr/>
            </p:nvSpPr>
            <p:spPr>
              <a:xfrm>
                <a:off x="7813440" y="823709"/>
                <a:ext cx="447116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50000"/>
                        <a:lumOff val="5000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Fecha de actualización y/o validación: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31 de agosto de 2025</a:t>
                </a:r>
              </a:p>
            </p:txBody>
          </p:sp>
          <p:sp>
            <p:nvSpPr>
              <p:cNvPr id="14" name="Rectángulo 13">
                <a:extLst>
                  <a:ext uri="{FF2B5EF4-FFF2-40B4-BE49-F238E27FC236}">
                    <a16:creationId xmlns:a16="http://schemas.microsoft.com/office/drawing/2014/main" id="{5B6F6028-6815-D533-CDB6-AB23F1E95A39}"/>
                  </a:ext>
                </a:extLst>
              </p:cNvPr>
              <p:cNvSpPr/>
              <p:nvPr/>
            </p:nvSpPr>
            <p:spPr>
              <a:xfrm>
                <a:off x="7813440" y="1635706"/>
                <a:ext cx="3951805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>
                        <a:lumMod val="5000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Responsable de generar la información: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Unidad Técnica de Fiscalización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085E4501-3A06-5F45-7219-7DA90779394A}"/>
                </a:ext>
              </a:extLst>
            </p:cNvPr>
            <p:cNvSpPr/>
            <p:nvPr/>
          </p:nvSpPr>
          <p:spPr>
            <a:xfrm>
              <a:off x="4125251" y="599776"/>
              <a:ext cx="362172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Periodo que se informa: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Del 01 al 31 de agosto de 2025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36239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75619747-21A2-4E08-9A2F-5DF6AC8D2C52}"/>
              </a:ext>
            </a:extLst>
          </p:cNvPr>
          <p:cNvSpPr txBox="1"/>
          <p:nvPr/>
        </p:nvSpPr>
        <p:spPr>
          <a:xfrm>
            <a:off x="158374" y="144946"/>
            <a:ext cx="62777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srgbClr val="462F4B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Artículo 32, fracción V. </a:t>
            </a: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srgbClr val="7C5284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Los programas institucionales en materia de capacitación, educación cívica y fortalecimiento de partidos políticos y demás agrupaciones políticas. 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72AF4604-D7D2-4FF9-82A9-E5199E551851}"/>
              </a:ext>
            </a:extLst>
          </p:cNvPr>
          <p:cNvGraphicFramePr>
            <a:graphicFrameLocks noGrp="1"/>
          </p:cNvGraphicFramePr>
          <p:nvPr/>
        </p:nvGraphicFramePr>
        <p:xfrm>
          <a:off x="237346" y="2800077"/>
          <a:ext cx="11717307" cy="340656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3178063">
                  <a:extLst>
                    <a:ext uri="{9D8B030D-6E8A-4147-A177-3AD203B41FA5}">
                      <a16:colId xmlns:a16="http://schemas.microsoft.com/office/drawing/2014/main" val="1206783187"/>
                    </a:ext>
                  </a:extLst>
                </a:gridCol>
                <a:gridCol w="4548538">
                  <a:extLst>
                    <a:ext uri="{9D8B030D-6E8A-4147-A177-3AD203B41FA5}">
                      <a16:colId xmlns:a16="http://schemas.microsoft.com/office/drawing/2014/main" val="1914873372"/>
                    </a:ext>
                  </a:extLst>
                </a:gridCol>
                <a:gridCol w="1316441">
                  <a:extLst>
                    <a:ext uri="{9D8B030D-6E8A-4147-A177-3AD203B41FA5}">
                      <a16:colId xmlns:a16="http://schemas.microsoft.com/office/drawing/2014/main" val="2507366088"/>
                    </a:ext>
                  </a:extLst>
                </a:gridCol>
                <a:gridCol w="1349828">
                  <a:extLst>
                    <a:ext uri="{9D8B030D-6E8A-4147-A177-3AD203B41FA5}">
                      <a16:colId xmlns:a16="http://schemas.microsoft.com/office/drawing/2014/main" val="773982624"/>
                    </a:ext>
                  </a:extLst>
                </a:gridCol>
                <a:gridCol w="1324437">
                  <a:extLst>
                    <a:ext uri="{9D8B030D-6E8A-4147-A177-3AD203B41FA5}">
                      <a16:colId xmlns:a16="http://schemas.microsoft.com/office/drawing/2014/main" val="875046100"/>
                    </a:ext>
                  </a:extLst>
                </a:gridCol>
              </a:tblGrid>
              <a:tr h="7384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CLAVE DEL PROGRAMA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ACTIVIDADES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INICIO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TÉRMINO 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ÁREA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EJECUTORA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B08B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128802"/>
                  </a:ext>
                </a:extLst>
              </a:tr>
              <a:tr h="26681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PPPC-008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s-MX" sz="1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Asesoría, consulta y capacitación a las Agrupaciones políticas en materia de fiscalización</a:t>
                      </a: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6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78435" algn="l"/>
                        </a:tabLst>
                      </a:pPr>
                      <a:r>
                        <a:rPr lang="es-MX" sz="18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Realizar sesiones de capacitación en materia de fiscalización a los sujetos obligados.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01/01/2025</a:t>
                      </a:r>
                      <a:endParaRPr lang="es-MX" sz="18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31/12/2025</a:t>
                      </a:r>
                      <a:endParaRPr lang="es-MX" sz="18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Unidad Técnica de Fiscalización.</a:t>
                      </a:r>
                      <a:endParaRPr lang="es-MX" sz="18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2327511"/>
                  </a:ext>
                </a:extLst>
              </a:tr>
            </a:tbl>
          </a:graphicData>
        </a:graphic>
      </p:graphicFrame>
      <p:sp>
        <p:nvSpPr>
          <p:cNvPr id="15" name="Rectángulo 14">
            <a:extLst>
              <a:ext uri="{FF2B5EF4-FFF2-40B4-BE49-F238E27FC236}">
                <a16:creationId xmlns:a16="http://schemas.microsoft.com/office/drawing/2014/main" id="{DB8C25EF-C490-4DFA-9BC9-BE92563DA9FB}"/>
              </a:ext>
            </a:extLst>
          </p:cNvPr>
          <p:cNvSpPr/>
          <p:nvPr/>
        </p:nvSpPr>
        <p:spPr>
          <a:xfrm>
            <a:off x="1969060" y="1540983"/>
            <a:ext cx="8253877" cy="865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srgbClr val="7C5284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Asesoría, consulta y capacitación a las Agrupaciones políticas en materia de fiscalización</a:t>
            </a: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D31A84B9-A2DC-5D2A-26E1-A3C9045A06B8}"/>
              </a:ext>
            </a:extLst>
          </p:cNvPr>
          <p:cNvGrpSpPr/>
          <p:nvPr/>
        </p:nvGrpSpPr>
        <p:grpSpPr>
          <a:xfrm>
            <a:off x="8411900" y="73222"/>
            <a:ext cx="3621726" cy="1458328"/>
            <a:chOff x="4125251" y="221121"/>
            <a:chExt cx="3621726" cy="1458328"/>
          </a:xfrm>
        </p:grpSpPr>
        <p:grpSp>
          <p:nvGrpSpPr>
            <p:cNvPr id="3" name="Grupo 2">
              <a:extLst>
                <a:ext uri="{FF2B5EF4-FFF2-40B4-BE49-F238E27FC236}">
                  <a16:creationId xmlns:a16="http://schemas.microsoft.com/office/drawing/2014/main" id="{AFEC64B8-3CA5-74DC-D4AE-3F3F7D4D4787}"/>
                </a:ext>
              </a:extLst>
            </p:cNvPr>
            <p:cNvGrpSpPr/>
            <p:nvPr/>
          </p:nvGrpSpPr>
          <p:grpSpPr>
            <a:xfrm>
              <a:off x="4125251" y="221121"/>
              <a:ext cx="3621726" cy="1458328"/>
              <a:chOff x="7813440" y="823709"/>
              <a:chExt cx="4471162" cy="1458328"/>
            </a:xfrm>
          </p:grpSpPr>
          <p:sp>
            <p:nvSpPr>
              <p:cNvPr id="7" name="Rectángulo 6">
                <a:extLst>
                  <a:ext uri="{FF2B5EF4-FFF2-40B4-BE49-F238E27FC236}">
                    <a16:creationId xmlns:a16="http://schemas.microsoft.com/office/drawing/2014/main" id="{596BE913-A5A6-4823-6EEB-708F6C7BD42C}"/>
                  </a:ext>
                </a:extLst>
              </p:cNvPr>
              <p:cNvSpPr/>
              <p:nvPr/>
            </p:nvSpPr>
            <p:spPr>
              <a:xfrm>
                <a:off x="7813440" y="823709"/>
                <a:ext cx="447116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50000"/>
                        <a:lumOff val="5000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Fecha de actualización y/o validación: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31 de agosto de 2025</a:t>
                </a:r>
              </a:p>
            </p:txBody>
          </p:sp>
          <p:sp>
            <p:nvSpPr>
              <p:cNvPr id="8" name="Rectángulo 7">
                <a:extLst>
                  <a:ext uri="{FF2B5EF4-FFF2-40B4-BE49-F238E27FC236}">
                    <a16:creationId xmlns:a16="http://schemas.microsoft.com/office/drawing/2014/main" id="{CCCF2C28-26B5-1687-8E7F-0CE7B45B4EC6}"/>
                  </a:ext>
                </a:extLst>
              </p:cNvPr>
              <p:cNvSpPr/>
              <p:nvPr/>
            </p:nvSpPr>
            <p:spPr>
              <a:xfrm>
                <a:off x="7813440" y="1635706"/>
                <a:ext cx="3951805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>
                        <a:lumMod val="5000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Responsable de generar la información: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Unidad Técnica de Fiscalización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5F29BC55-9984-CCFB-85DD-8F32EB295D4E}"/>
                </a:ext>
              </a:extLst>
            </p:cNvPr>
            <p:cNvSpPr/>
            <p:nvPr/>
          </p:nvSpPr>
          <p:spPr>
            <a:xfrm>
              <a:off x="4125251" y="599776"/>
              <a:ext cx="362172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Periodo que se informa: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Del 01 al 31 de agosto de 2025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982259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833</Words>
  <Application>Microsoft Office PowerPoint</Application>
  <PresentationFormat>Panorámica</PresentationFormat>
  <Paragraphs>103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Arial</vt:lpstr>
      <vt:lpstr>Arial Rounded MT Bold</vt:lpstr>
      <vt:lpstr>Calibri</vt:lpstr>
      <vt:lpstr>Calibri Light</vt:lpstr>
      <vt:lpstr>Symbol</vt:lpstr>
      <vt:lpstr>Tema de Office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100</cp:revision>
  <dcterms:created xsi:type="dcterms:W3CDTF">2018-06-16T16:53:05Z</dcterms:created>
  <dcterms:modified xsi:type="dcterms:W3CDTF">2025-09-04T16:45:28Z</dcterms:modified>
</cp:coreProperties>
</file>